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6" r:id="rId2"/>
    <p:sldId id="282" r:id="rId3"/>
    <p:sldId id="280" r:id="rId4"/>
    <p:sldId id="257" r:id="rId5"/>
    <p:sldId id="258" r:id="rId6"/>
    <p:sldId id="259" r:id="rId7"/>
    <p:sldId id="260" r:id="rId8"/>
    <p:sldId id="285" r:id="rId9"/>
    <p:sldId id="262" r:id="rId10"/>
    <p:sldId id="263" r:id="rId11"/>
    <p:sldId id="264" r:id="rId12"/>
    <p:sldId id="265" r:id="rId13"/>
    <p:sldId id="266" r:id="rId14"/>
    <p:sldId id="281" r:id="rId15"/>
    <p:sldId id="278" r:id="rId16"/>
    <p:sldId id="267" r:id="rId17"/>
    <p:sldId id="269" r:id="rId18"/>
    <p:sldId id="268" r:id="rId19"/>
    <p:sldId id="273" r:id="rId20"/>
    <p:sldId id="270" r:id="rId21"/>
    <p:sldId id="272" r:id="rId22"/>
    <p:sldId id="283" r:id="rId23"/>
    <p:sldId id="277" r:id="rId24"/>
    <p:sldId id="279" r:id="rId25"/>
    <p:sldId id="284" r:id="rId26"/>
    <p:sldId id="274" r:id="rId27"/>
    <p:sldId id="275" r:id="rId28"/>
    <p:sldId id="27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>
        <p:scale>
          <a:sx n="71" d="100"/>
          <a:sy n="71" d="100"/>
        </p:scale>
        <p:origin x="-1374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perspective val="0"/>
    </c:view3D>
    <c:plotArea>
      <c:layout>
        <c:manualLayout>
          <c:layoutTarget val="inner"/>
          <c:xMode val="edge"/>
          <c:yMode val="edge"/>
          <c:x val="9.1894882050142818E-2"/>
          <c:y val="6.4673067726774322E-2"/>
          <c:w val="0.9081051179498576"/>
          <c:h val="0.8405098708839116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rgbClr val="9999FF"/>
            </a:solidFill>
            <a:ln w="12687">
              <a:solidFill>
                <a:srgbClr val="000000"/>
              </a:solidFill>
              <a:prstDash val="solid"/>
            </a:ln>
          </c:spPr>
          <c:dPt>
            <c:idx val="1"/>
            <c:spPr>
              <a:solidFill>
                <a:srgbClr val="993366"/>
              </a:solidFill>
              <a:ln w="12687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687">
                <a:solidFill>
                  <a:srgbClr val="000000"/>
                </a:solidFill>
                <a:prstDash val="solid"/>
              </a:ln>
            </c:spPr>
          </c:dPt>
          <c:dLbls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Percent val="1"/>
            <c:showLeaderLines val="1"/>
          </c:dLbls>
          <c:cat>
            <c:strRef>
              <c:f>Sheet1!$B$1:$E$1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3"/>
                <c:pt idx="0">
                  <c:v>20</c:v>
                </c:pt>
                <c:pt idx="1">
                  <c:v>46.6</c:v>
                </c:pt>
                <c:pt idx="2">
                  <c:v>33.4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rgbClr val="993366"/>
            </a:solidFill>
            <a:ln w="12687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687">
                <a:solidFill>
                  <a:srgbClr val="000000"/>
                </a:solidFill>
                <a:prstDash val="solid"/>
              </a:ln>
            </c:spPr>
          </c:dPt>
          <c:dPt>
            <c:idx val="2"/>
            <c:spPr>
              <a:solidFill>
                <a:srgbClr val="FFFFCC"/>
              </a:solidFill>
              <a:ln w="12687">
                <a:solidFill>
                  <a:srgbClr val="000000"/>
                </a:solidFill>
                <a:prstDash val="solid"/>
              </a:ln>
            </c:spPr>
          </c:dPt>
          <c:dLbls>
            <c:showPercent val="1"/>
            <c:showLeaderLines val="1"/>
          </c:dLbls>
          <c:cat>
            <c:strRef>
              <c:f>Sheet1!$B$1:$E$1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rgbClr val="FFFFCC"/>
            </a:solidFill>
            <a:ln w="12687">
              <a:solidFill>
                <a:srgbClr val="000000"/>
              </a:solidFill>
              <a:prstDash val="solid"/>
            </a:ln>
          </c:spPr>
          <c:dPt>
            <c:idx val="0"/>
            <c:spPr>
              <a:solidFill>
                <a:srgbClr val="9999FF"/>
              </a:solidFill>
              <a:ln w="12687">
                <a:solidFill>
                  <a:srgbClr val="000000"/>
                </a:solidFill>
                <a:prstDash val="solid"/>
              </a:ln>
            </c:spPr>
          </c:dPt>
          <c:dPt>
            <c:idx val="1"/>
            <c:spPr>
              <a:solidFill>
                <a:srgbClr val="993366"/>
              </a:solidFill>
              <a:ln w="12687">
                <a:solidFill>
                  <a:srgbClr val="000000"/>
                </a:solidFill>
                <a:prstDash val="solid"/>
              </a:ln>
            </c:spPr>
          </c:dPt>
          <c:dLbls>
            <c:showPercent val="1"/>
            <c:showLeaderLines val="1"/>
          </c:dLbls>
          <c:cat>
            <c:strRef>
              <c:f>Sheet1!$B$1:$E$1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3"/>
              </c:numCache>
            </c:numRef>
          </c:val>
        </c:ser>
        <c:dLbls>
          <c:showPercent val="1"/>
        </c:dLbls>
      </c:pie3DChart>
      <c:spPr>
        <a:solidFill>
          <a:srgbClr val="C0C0C0"/>
        </a:solidFill>
        <a:ln w="12687">
          <a:solidFill>
            <a:srgbClr val="808080"/>
          </a:solidFill>
          <a:prstDash val="solid"/>
        </a:ln>
      </c:spPr>
    </c:plotArea>
    <c:legend>
      <c:legendPos val="t"/>
      <c:layout/>
      <c:spPr>
        <a:noFill/>
        <a:ln w="3172">
          <a:solidFill>
            <a:srgbClr val="000000"/>
          </a:solidFill>
          <a:prstDash val="solid"/>
        </a:ln>
      </c:spPr>
      <c:txPr>
        <a:bodyPr/>
        <a:lstStyle/>
        <a:p>
          <a:pPr>
            <a:defRPr sz="824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79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F1289-1EDB-4BCE-A795-403A7EBCF20F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4A51C-9285-4E1B-BAD4-1C1F0558295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042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4A51C-9285-4E1B-BAD4-1C1F0558295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Муниципальное дошкольное образовательное  Учреждение </a:t>
            </a:r>
            <a:r>
              <a:rPr lang="ru-RU" sz="1800" b="1" dirty="0" err="1" smtClean="0">
                <a:solidFill>
                  <a:schemeClr val="tx1"/>
                </a:solidFill>
              </a:rPr>
              <a:t>Победовский</a:t>
            </a:r>
            <a:r>
              <a:rPr lang="ru-RU" sz="1800" b="1" dirty="0" smtClean="0">
                <a:solidFill>
                  <a:schemeClr val="tx1"/>
                </a:solidFill>
              </a:rPr>
              <a:t> детский сад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Ржевского района Тверской области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000" b="1" dirty="0" smtClean="0"/>
              <a:t>                      </a:t>
            </a:r>
          </a:p>
          <a:p>
            <a:pPr>
              <a:buNone/>
            </a:pPr>
            <a:endParaRPr lang="ru-RU" sz="3000" b="1" dirty="0" smtClean="0"/>
          </a:p>
          <a:p>
            <a:pPr algn="ctr">
              <a:buNone/>
            </a:pPr>
            <a:r>
              <a:rPr lang="ru-RU" sz="3800" b="1" dirty="0" smtClean="0">
                <a:solidFill>
                  <a:srgbClr val="FF0000"/>
                </a:solidFill>
              </a:rPr>
              <a:t> Отчёт по  самообразованию</a:t>
            </a:r>
            <a:endParaRPr lang="ru-RU" sz="38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3800" b="1" dirty="0" smtClean="0">
                <a:solidFill>
                  <a:srgbClr val="FF0000"/>
                </a:solidFill>
              </a:rPr>
              <a:t>Тема: « Формирование мелкой моторики рук  у детей 3-4лет через различные виды деятельности.» </a:t>
            </a:r>
          </a:p>
          <a:p>
            <a:pPr>
              <a:buNone/>
            </a:pPr>
            <a:endParaRPr lang="ru-RU" sz="3800" b="1" dirty="0" smtClean="0"/>
          </a:p>
          <a:p>
            <a:pPr>
              <a:buNone/>
            </a:pPr>
            <a:endParaRPr lang="ru-RU" sz="3000" b="1" dirty="0" smtClean="0"/>
          </a:p>
          <a:p>
            <a:pPr>
              <a:buNone/>
            </a:pPr>
            <a:endParaRPr lang="ru-RU" sz="3000" b="1" dirty="0" smtClean="0"/>
          </a:p>
          <a:p>
            <a:pPr algn="r">
              <a:buNone/>
            </a:pPr>
            <a:r>
              <a:rPr lang="ru-RU" sz="3000" b="1" dirty="0" smtClean="0"/>
              <a:t>разработала: </a:t>
            </a:r>
          </a:p>
          <a:p>
            <a:pPr algn="r">
              <a:buNone/>
            </a:pPr>
            <a:r>
              <a:rPr lang="ru-RU" sz="3000" b="1" dirty="0" smtClean="0"/>
              <a:t>воспитатель первой категории </a:t>
            </a:r>
          </a:p>
          <a:p>
            <a:pPr algn="r">
              <a:buNone/>
            </a:pPr>
            <a:r>
              <a:rPr lang="ru-RU" sz="3000" b="1" dirty="0" err="1" smtClean="0"/>
              <a:t>Смородкина</a:t>
            </a:r>
            <a:r>
              <a:rPr lang="ru-RU" sz="3000" b="1" dirty="0" smtClean="0"/>
              <a:t> Нина Евгеньевна</a:t>
            </a:r>
          </a:p>
          <a:p>
            <a:pPr algn="r">
              <a:buNone/>
            </a:pPr>
            <a:r>
              <a:rPr lang="ru-RU" sz="3000" b="1" smtClean="0"/>
              <a:t>  </a:t>
            </a:r>
            <a:endParaRPr lang="ru-RU" sz="3000" dirty="0" smtClean="0"/>
          </a:p>
          <a:p>
            <a:pPr>
              <a:buNone/>
            </a:pPr>
            <a:endParaRPr lang="ru-RU" sz="30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Лепка – один из любимых видов занятий у детей дошкольного возраста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Занятия лепкой повышают сенсорную чувствительность. Развивается пространственное мышление, воображение, общая ручная умелость, мелкая моторика. Для достижения лучшего эффекта в тренировке моторики , покажите ребёнку как можно щипать пластилин, делая ушки, носики, лучики и прочие забавные штучки..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1\Desktop\фото 1\PA0917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4306424" cy="3229818"/>
          </a:xfrm>
          <a:prstGeom prst="rect">
            <a:avLst/>
          </a:prstGeom>
          <a:noFill/>
        </p:spPr>
      </p:pic>
      <p:pic>
        <p:nvPicPr>
          <p:cNvPr id="3077" name="Picture 5" descr="C:\Users\1\Desktop\Новая папка\P1290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3356992"/>
            <a:ext cx="4368485" cy="327636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737032" cy="21328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Рисование служат средством развития мелкой моторики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В процессе рисования у детей формируется элементарные графические умения, столь необходимые для развития ручной ловкости. Развивается мелкая мускулатура руки.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фото 2017\P8191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700808"/>
            <a:ext cx="6408712" cy="480653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4054224" cy="318782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Аппликация: 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Приклеивание готовых форм, фигур;</a:t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обрывание, смятие и разглаживание бумаги, скручивание салфеток, индивидуальная работа с ножницами.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1\Desktop\Новая папка\PC100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416491" cy="3312368"/>
          </a:xfrm>
          <a:prstGeom prst="rect">
            <a:avLst/>
          </a:prstGeom>
          <a:noFill/>
        </p:spPr>
      </p:pic>
      <p:pic>
        <p:nvPicPr>
          <p:cNvPr id="3" name="Picture 2" descr="F:\DCIM\100OLYMP\PA1009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1008"/>
            <a:ext cx="4320480" cy="3096344"/>
          </a:xfrm>
          <a:prstGeom prst="rect">
            <a:avLst/>
          </a:prstGeom>
          <a:noFill/>
        </p:spPr>
      </p:pic>
      <p:pic>
        <p:nvPicPr>
          <p:cNvPr id="4" name="Picture 3" descr="F:\DCIM\100OLYMP\P90609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501008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457200"/>
            <a:ext cx="3192416" cy="4515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123" name="Picture 3" descr="C:\Users\1\Desktop\Новая папка\P20103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7" y="1772816"/>
            <a:ext cx="4248471" cy="34796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052736"/>
            <a:ext cx="34875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Мозаика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980729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Конструктор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125" name="Picture 5" descr="C:\Users\1\Desktop\Новая папка\P2040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4395068" cy="343093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10600" cy="115212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Игры с пуговицами, пробками разного цвета и величины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028" name="Picture 4" descr="C:\Users\1\Desktop\Новая папка\PB28108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72816"/>
            <a:ext cx="4289425" cy="3217069"/>
          </a:xfrm>
          <a:prstGeom prst="rect">
            <a:avLst/>
          </a:prstGeom>
          <a:noFill/>
        </p:spPr>
      </p:pic>
      <p:pic>
        <p:nvPicPr>
          <p:cNvPr id="1029" name="Picture 5" descr="C:\Users\1\Desktop\Новая папка\PB281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4207504" cy="315562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Игры с водой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3794" name="Picture 2" descr="C:\Users\1\Desktop\Новая папка\PB30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464496" cy="3348373"/>
          </a:xfrm>
          <a:prstGeom prst="rect">
            <a:avLst/>
          </a:prstGeom>
          <a:noFill/>
        </p:spPr>
      </p:pic>
      <p:pic>
        <p:nvPicPr>
          <p:cNvPr id="33795" name="Picture 3" descr="C:\Users\1\Desktop\Новая папка\PB30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4248472" cy="338437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527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Игры с прищепками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1\Desktop\Новая папка\P2150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933056"/>
            <a:ext cx="3899925" cy="2736304"/>
          </a:xfrm>
          <a:prstGeom prst="rect">
            <a:avLst/>
          </a:prstGeom>
          <a:noFill/>
        </p:spPr>
      </p:pic>
      <p:pic>
        <p:nvPicPr>
          <p:cNvPr id="6147" name="Picture 3" descr="C:\Users\1\Desktop\Новая папка\P2130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836712"/>
            <a:ext cx="3823460" cy="2952328"/>
          </a:xfrm>
          <a:prstGeom prst="rect">
            <a:avLst/>
          </a:prstGeom>
          <a:noFill/>
        </p:spPr>
      </p:pic>
      <p:pic>
        <p:nvPicPr>
          <p:cNvPr id="6148" name="Picture 4" descr="F:\ФОТО АПРЕЛЬ\P10602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836712"/>
            <a:ext cx="3960440" cy="2970330"/>
          </a:xfrm>
          <a:prstGeom prst="rect">
            <a:avLst/>
          </a:prstGeom>
          <a:noFill/>
        </p:spPr>
      </p:pic>
      <p:pic>
        <p:nvPicPr>
          <p:cNvPr id="12289" name="Picture 1" descr="G:\саморазвитие\P20104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861048"/>
            <a:ext cx="3851920" cy="283493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4342256" cy="239573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с вкладышам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Способствуют развитию восприятия; созданию условий для ознакомления детей с цветом, формой, величиной, осязаемыми свойствами предметов.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Закрепление умения выделять цвет, форму, величину как особые свойства предметов; группировать однородные предметы.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1\Desktop\Новая папка\P2090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8640"/>
            <a:ext cx="4032448" cy="3024336"/>
          </a:xfrm>
          <a:prstGeom prst="rect">
            <a:avLst/>
          </a:prstGeom>
          <a:noFill/>
        </p:spPr>
      </p:pic>
      <p:pic>
        <p:nvPicPr>
          <p:cNvPr id="8196" name="Picture 4" descr="F:\ФОТО АПРЕЛЬ\P2010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5" y="3573016"/>
            <a:ext cx="4032448" cy="3024336"/>
          </a:xfrm>
          <a:prstGeom prst="rect">
            <a:avLst/>
          </a:prstGeom>
          <a:noFill/>
        </p:spPr>
      </p:pic>
      <p:pic>
        <p:nvPicPr>
          <p:cNvPr id="11265" name="Picture 1" descr="C:\Users\1\Desktop\Новая папка\P2010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73016"/>
            <a:ext cx="4032448" cy="302433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Пальчиковая гимнастика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 descr="C:\Users\1\Desktop\Новая папка\P2090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264696" cy="469852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84124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Игры шнуровки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0" name="Picture 2" descr="F:\DCIM\100OLYMP\PB261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260648"/>
            <a:ext cx="2611833" cy="1958875"/>
          </a:xfrm>
          <a:prstGeom prst="rect">
            <a:avLst/>
          </a:prstGeom>
          <a:noFill/>
        </p:spPr>
      </p:pic>
      <p:pic>
        <p:nvPicPr>
          <p:cNvPr id="12291" name="Picture 3" descr="F:\DCIM\100OLYMP\PB261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2060848"/>
            <a:ext cx="5935695" cy="445177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87347"/>
            <a:ext cx="8568952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«Истоки способностей и дарований детей находятся на кончиках  их пальцев. От них, образно говоря, идут тончайшие ручейки, которые питают источник творческой мысли. Чем больше уверенности и изобретательности в движениях детской руки, тем тоньше  ее взаимодействие  с орудием труда, тем сложнее движения, необходимые для этого взаимодействия, тем ярче творческая стихия детского разума. Чем больше мастерства в детской руке, тем ребенок умнее».</a:t>
            </a:r>
            <a:endParaRPr kumimoji="0" lang="ru-RU" sz="3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В.А.Сухомлинский.</a:t>
            </a:r>
            <a:endParaRPr kumimoji="0" lang="ru-RU" sz="32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980728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Б</a:t>
            </a:r>
            <a:r>
              <a:rPr lang="ru-RU" dirty="0" err="1" smtClean="0">
                <a:solidFill>
                  <a:srgbClr val="FF0000"/>
                </a:solidFill>
              </a:rPr>
              <a:t>изиборд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1\Desktop\Новая папка\P5030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52736"/>
            <a:ext cx="7207836" cy="540587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0000"/>
                </a:solidFill>
              </a:rPr>
              <a:t>Тауматроп</a:t>
            </a:r>
            <a:r>
              <a:rPr lang="ru-RU" dirty="0" smtClean="0">
                <a:solidFill>
                  <a:srgbClr val="FF0000"/>
                </a:solidFill>
              </a:rPr>
              <a:t> ( создания    оптической      иллюзии 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 descr="F:\DCIM\100OLYMP\PB26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187370"/>
            <a:ext cx="2808312" cy="2106234"/>
          </a:xfrm>
          <a:prstGeom prst="rect">
            <a:avLst/>
          </a:prstGeom>
          <a:noFill/>
        </p:spPr>
      </p:pic>
      <p:pic>
        <p:nvPicPr>
          <p:cNvPr id="2050" name="Picture 2" descr="F:\DCIM\100OLYMP\PB261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20888"/>
            <a:ext cx="5532107" cy="414908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F:\ПАПКА 2\фото октябрь\P9180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632"/>
            <a:ext cx="9122577" cy="654528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Работа с родителями собрание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( развитие мелкой моторики рук это важно)</a:t>
            </a:r>
            <a:endParaRPr lang="ru-RU" dirty="0"/>
          </a:p>
        </p:txBody>
      </p:sp>
      <p:pic>
        <p:nvPicPr>
          <p:cNvPr id="32770" name="Picture 2" descr="C:\Users\1\Desktop\Новая папка\P9051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44824"/>
            <a:ext cx="6264696" cy="469852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343"/>
            <a:ext cx="8686800" cy="12984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Мастер класс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для родителей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err="1" smtClean="0">
                <a:solidFill>
                  <a:srgbClr val="FF0000"/>
                </a:solidFill>
              </a:rPr>
              <a:t>Пластилинография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4" descr="C:\Users\1\Desktop\Новая папка\P9251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80728"/>
            <a:ext cx="3851920" cy="2834934"/>
          </a:xfrm>
          <a:prstGeom prst="rect">
            <a:avLst/>
          </a:prstGeom>
          <a:noFill/>
        </p:spPr>
      </p:pic>
      <p:pic>
        <p:nvPicPr>
          <p:cNvPr id="4" name="Picture 3" descr="C:\Users\1\Desktop\Новая папка\P9251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9040"/>
            <a:ext cx="3888432" cy="2916325"/>
          </a:xfrm>
          <a:prstGeom prst="rect">
            <a:avLst/>
          </a:prstGeom>
          <a:noFill/>
        </p:spPr>
      </p:pic>
      <p:pic>
        <p:nvPicPr>
          <p:cNvPr id="34818" name="Picture 2" descr="C:\Users\1\Desktop\Новая папка\P92517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92896"/>
            <a:ext cx="4495536" cy="337165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8988552" cy="93610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</a:rPr>
              <a:t>Мастер класс для родителей ( Цветок  желания</a:t>
            </a:r>
            <a:r>
              <a:rPr lang="ru-RU" sz="2200" dirty="0" smtClean="0"/>
              <a:t>)</a:t>
            </a:r>
            <a:endParaRPr lang="ru-RU" dirty="0"/>
          </a:p>
        </p:txBody>
      </p:sp>
      <p:pic>
        <p:nvPicPr>
          <p:cNvPr id="41986" name="Picture 2" descr="C:\Users\1\Desktop\фото родит\PB091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525" y="764704"/>
            <a:ext cx="3840427" cy="2880320"/>
          </a:xfrm>
          <a:prstGeom prst="rect">
            <a:avLst/>
          </a:prstGeom>
          <a:noFill/>
        </p:spPr>
      </p:pic>
      <p:pic>
        <p:nvPicPr>
          <p:cNvPr id="41987" name="Picture 3" descr="C:\Users\1\Desktop\фото родит\PB091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4063486" cy="2939603"/>
          </a:xfrm>
          <a:prstGeom prst="rect">
            <a:avLst/>
          </a:prstGeom>
          <a:noFill/>
        </p:spPr>
      </p:pic>
      <p:pic>
        <p:nvPicPr>
          <p:cNvPr id="41988" name="Picture 4" descr="C:\Users\1\Desktop\фото родит\PB091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15053"/>
            <a:ext cx="3923928" cy="2942947"/>
          </a:xfrm>
          <a:prstGeom prst="rect">
            <a:avLst/>
          </a:prstGeom>
          <a:noFill/>
        </p:spPr>
      </p:pic>
      <p:pic>
        <p:nvPicPr>
          <p:cNvPr id="41989" name="Picture 5" descr="C:\Users\1\Desktop\фото родит\PB091016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846388"/>
            <a:ext cx="4015482" cy="301161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Соотношение  результатов на конец года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899592" y="1484784"/>
          <a:ext cx="7488832" cy="4576506"/>
        </p:xfrm>
        <a:graphic>
          <a:graphicData uri="http://schemas.openxmlformats.org/drawingml/2006/table">
            <a:tbl>
              <a:tblPr/>
              <a:tblGrid>
                <a:gridCol w="2570745"/>
                <a:gridCol w="2603693"/>
                <a:gridCol w="2314394"/>
              </a:tblGrid>
              <a:tr h="937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993366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Уровень развития 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993366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Начало 1 этапа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993366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Конец 1 этапа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0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Высокий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 (20%)</a:t>
                      </a:r>
                      <a:endParaRPr lang="ru-RU" sz="3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 (46,6%)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94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Средний</a:t>
                      </a:r>
                      <a:endParaRPr lang="ru-RU" sz="3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 (46,6 %)</a:t>
                      </a:r>
                      <a:endParaRPr lang="ru-RU" sz="3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 (33,4%)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43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Низкий</a:t>
                      </a:r>
                      <a:endParaRPr lang="ru-RU" sz="3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 (33,4%)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 (20%)</a:t>
                      </a:r>
                      <a:endParaRPr lang="ru-RU" sz="3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-48399"/>
            <a:ext cx="18473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вывод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83568" y="829786"/>
            <a:ext cx="784887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Таким образом, в результате проделанной работы  пришла к заключению, что целенаправленная, систематическая и планомерная работа по развитию мелкой моторики рук у детей </a:t>
            </a: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младшего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возраста способствует формированию интеллектуальных способностей, положительно влияет на речь, а самое главное – способствует сохранению физического и психического здоровья ребенка.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1\Desktop\фото родит\40723449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843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839200" cy="45259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Актуальность</a:t>
            </a:r>
            <a:r>
              <a:rPr lang="ru-RU" dirty="0" smtClean="0">
                <a:solidFill>
                  <a:schemeClr val="tx1"/>
                </a:solidFill>
              </a:rPr>
              <a:t> моей работы заключается в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том, что целенаправленная и систематическая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работа по развитию мелкой моторики у детей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dirty="0" smtClean="0">
                <a:solidFill>
                  <a:schemeClr val="tx1"/>
                </a:solidFill>
              </a:rPr>
              <a:t>возраста способствует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формированию интеллектуальных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способностей, речевой деятельности, а самое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главное, сохранению психического и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физического развития ребенка.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1082806"/>
            <a:ext cx="9144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Повысить профессиональную квалификацию по вопросу  развитие мелкой моторики и координации движений рук у детей дошкольного возраста через различные виды деятельности.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908720"/>
          </a:xfrm>
        </p:spPr>
        <p:txBody>
          <a:bodyPr/>
          <a:lstStyle/>
          <a:p>
            <a:r>
              <a:rPr lang="ru-RU" b="1" dirty="0" smtClean="0"/>
              <a:t>Задачи для педагога: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764704"/>
            <a:ext cx="8686800" cy="531542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Повысить собственный уровень знаний путем изучения необходимой литературы;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Проанализировать и собрать информацию из различных источников по избранной теме;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Разработать перспективное планирование с детьми;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Пополнить предметно-развивающую среду;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Подготовить диагностику на начало и конец учебного года;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Оформить 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папки – передвижки для родителей по данной теме;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картотеку игр по развитию мелкой и общей моторики, а также по развитию речи;</a:t>
            </a:r>
            <a:b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 </a:t>
            </a:r>
            <a:r>
              <a:rPr lang="ru-RU" sz="9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Повысить педагогическую грамотность родителей по данной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для детей: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Формировать координацию движений пальцев и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кистей рук;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Стимулировать зрительное и слуховое восприятие;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Тренировать тонкие движения пальцев рук;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Способствовать развитию творческих способностей;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Развивать память и связную речь;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Обогащать словарный запас;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Развивать навыки ручной умелости.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для родителей: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Создать в семье благоприятные условия для развития речи ребёнка, учитывая опыт детей, приобретённый в детском саду.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50405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Диагностика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052736"/>
            <a:ext cx="3600400" cy="5472608"/>
          </a:xfrm>
          <a:ln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ru-RU" sz="2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теста распределились следующим образом: </a:t>
            </a:r>
            <a:r>
              <a:rPr lang="ru-RU" sz="2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15 детей.</a:t>
            </a:r>
          </a:p>
          <a:p>
            <a:r>
              <a:rPr lang="ru-RU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Высокий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уровень развития речи - 3 ребёнка. </a:t>
            </a:r>
          </a:p>
          <a:p>
            <a:r>
              <a:rPr lang="ru-RU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Средний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- 7 детей.</a:t>
            </a:r>
          </a:p>
          <a:p>
            <a:r>
              <a:rPr lang="ru-RU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Низкий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- 5 детей.</a:t>
            </a:r>
          </a:p>
          <a:p>
            <a:endParaRPr lang="ru-RU" sz="3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20%-  высокий уровень, </a:t>
            </a:r>
          </a:p>
          <a:p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47% - средний,</a:t>
            </a:r>
          </a:p>
          <a:p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33% - низкий.</a:t>
            </a:r>
          </a:p>
          <a:p>
            <a:endParaRPr lang="ru-RU" sz="3300" dirty="0"/>
          </a:p>
        </p:txBody>
      </p:sp>
      <p:graphicFrame>
        <p:nvGraphicFramePr>
          <p:cNvPr id="5" name="Объект 2"/>
          <p:cNvGraphicFramePr/>
          <p:nvPr/>
        </p:nvGraphicFramePr>
        <p:xfrm>
          <a:off x="3347864" y="404665"/>
          <a:ext cx="475252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83568" y="1340768"/>
          <a:ext cx="7704856" cy="5005656"/>
        </p:xfrm>
        <a:graphic>
          <a:graphicData uri="http://schemas.openxmlformats.org/drawingml/2006/table">
            <a:tbl>
              <a:tblPr/>
              <a:tblGrid>
                <a:gridCol w="3821922"/>
                <a:gridCol w="3882934"/>
              </a:tblGrid>
              <a:tr h="46340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РАБОТА С ДЕТЬМИ 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ВЗАИМОДЕЙСТВИЕ С РОДИТЕЛЯМИ  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493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Беседа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Беседа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3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Проведение разных видов пальчиковых гимнастик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Оформление папок- передвижек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Работа с пластилином, бумагой, красками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Проведение мастер классов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7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Работа с крупами (фасоль, рис, гречка, пшено, орехи лесные), песком.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Оформление информационного стенда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3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Наблюдение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Проведение конкурсов (рисуем пальчиком; поделки из крупы)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1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Работа со шнуровками, катушками, нитками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Подготовка материала для занятий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Работа с мелкими и крупными по форме предметами (бусины, пуговицы и др.)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Совместная деятельность на занятиях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Работа со счётными палочками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Консультирование по вопросам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6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</a:rPr>
                        <a:t>Работа с карандашом, бумагой, трафаретами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</a:rPr>
                        <a:t>Выполнение домашних заданий</a:t>
                      </a:r>
                    </a:p>
                  </a:txBody>
                  <a:tcPr marL="39178" marR="39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49" name="AutoShape 1"/>
          <p:cNvSpPr>
            <a:spLocks noChangeShapeType="1"/>
          </p:cNvSpPr>
          <p:nvPr/>
        </p:nvSpPr>
        <p:spPr bwMode="auto">
          <a:xfrm flipH="1">
            <a:off x="1809750" y="666750"/>
            <a:ext cx="333375" cy="3524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0" name="AutoShape 2"/>
          <p:cNvSpPr>
            <a:spLocks noChangeShapeType="1"/>
          </p:cNvSpPr>
          <p:nvPr/>
        </p:nvSpPr>
        <p:spPr bwMode="auto">
          <a:xfrm>
            <a:off x="4200525" y="666750"/>
            <a:ext cx="266700" cy="400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126258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План работы с детьми и родителями по развитию мелкой моторики рук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2017-2018 учебный год.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79512" y="341112"/>
            <a:ext cx="806489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работа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осуществлялась в двух направлениях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Развивающая среда дл развития мелкой моторики рук.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1\Desktop\Новая папка\P1070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2147" y="1340768"/>
            <a:ext cx="3072341" cy="2304256"/>
          </a:xfrm>
          <a:prstGeom prst="rect">
            <a:avLst/>
          </a:prstGeom>
          <a:noFill/>
        </p:spPr>
      </p:pic>
      <p:pic>
        <p:nvPicPr>
          <p:cNvPr id="1027" name="Picture 3" descr="C:\Users\1\Desktop\Новая папка\P1100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149080"/>
            <a:ext cx="3072341" cy="2304256"/>
          </a:xfrm>
          <a:prstGeom prst="rect">
            <a:avLst/>
          </a:prstGeom>
          <a:noFill/>
        </p:spPr>
      </p:pic>
      <p:pic>
        <p:nvPicPr>
          <p:cNvPr id="1028" name="Picture 4" descr="C:\Users\1\Desktop\Новая папка\P2090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3168353" cy="2376264"/>
          </a:xfrm>
          <a:prstGeom prst="rect">
            <a:avLst/>
          </a:prstGeom>
          <a:noFill/>
        </p:spPr>
      </p:pic>
      <p:pic>
        <p:nvPicPr>
          <p:cNvPr id="1029" name="Picture 5" descr="C:\Users\1\Desktop\Новая папка\P2090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84784"/>
            <a:ext cx="2952328" cy="2214246"/>
          </a:xfrm>
          <a:prstGeom prst="rect">
            <a:avLst/>
          </a:prstGeom>
          <a:noFill/>
        </p:spPr>
      </p:pic>
      <p:pic>
        <p:nvPicPr>
          <p:cNvPr id="5122" name="Picture 2" descr="F:\DCIM\100OLYMP\PB2810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023828" y="2888940"/>
            <a:ext cx="3168354" cy="23762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615</TotalTime>
  <Words>476</Words>
  <Application>Microsoft Office PowerPoint</Application>
  <PresentationFormat>Экран (4:3)</PresentationFormat>
  <Paragraphs>100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Солнцестояние</vt:lpstr>
      <vt:lpstr>Муниципальное дошкольное образовательное  Учреждение Победовский детский сад Ржевского района Тверской области </vt:lpstr>
      <vt:lpstr>Слайд 2</vt:lpstr>
      <vt:lpstr>Слайд 3</vt:lpstr>
      <vt:lpstr>Слайд 4</vt:lpstr>
      <vt:lpstr>Задачи для педагога:</vt:lpstr>
      <vt:lpstr>Слайд 6</vt:lpstr>
      <vt:lpstr>Диагностика</vt:lpstr>
      <vt:lpstr>Слайд 8</vt:lpstr>
      <vt:lpstr>Развивающая среда дл развития мелкой моторики рук. </vt:lpstr>
      <vt:lpstr>     Лепка – один из любимых видов занятий у детей дошкольного возраста Занятия лепкой повышают сенсорную чувствительность. Развивается пространственное мышление, воображение, общая ручная умелость, мелкая моторика. Для достижения лучшего эффекта в тренировке моторики , покажите ребёнку как можно щипать пластилин, делая ушки, носики, лучики и прочие забавные штучки.. </vt:lpstr>
      <vt:lpstr>Рисование служат средством развития мелкой моторики  . В процессе рисования у детей формируется элементарные графические умения, столь необходимые для развития ручной ловкости. Развивается мелкая мускулатура руки. </vt:lpstr>
      <vt:lpstr>Аппликация: Приклеивание готовых форм, фигур;  обрывание, смятие и разглаживание бумаги, скручивание салфеток, индивидуальная работа с ножницами. </vt:lpstr>
      <vt:lpstr>  </vt:lpstr>
      <vt:lpstr>Игры с пуговицами, пробками разного цвета и величины. </vt:lpstr>
      <vt:lpstr>Игры с водой</vt:lpstr>
      <vt:lpstr>Игры с прищепками </vt:lpstr>
      <vt:lpstr>Игры с вкладышам  Способствуют развитию восприятия; созданию условий для ознакомления детей с цветом, формой, величиной, осязаемыми свойствами предметов.  Закрепление умения выделять цвет, форму, величину как особые свойства предметов; группировать однородные предметы.</vt:lpstr>
      <vt:lpstr>Пальчиковая гимнастика </vt:lpstr>
      <vt:lpstr>Игры шнуровки</vt:lpstr>
      <vt:lpstr>Бизиборд</vt:lpstr>
      <vt:lpstr>Тауматроп ( создания    оптической      иллюзии )</vt:lpstr>
      <vt:lpstr>Слайд 22</vt:lpstr>
      <vt:lpstr> Работа с родителями собрание  ( развитие мелкой моторики рук это важно)</vt:lpstr>
      <vt:lpstr>  Мастер класс  для родителей  Пластилинография.</vt:lpstr>
      <vt:lpstr>Мастер класс для родителей ( Цветок  желания)</vt:lpstr>
      <vt:lpstr>Соотношение  результатов на конец года</vt:lpstr>
      <vt:lpstr>вывод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68</cp:revision>
  <dcterms:created xsi:type="dcterms:W3CDTF">2018-11-25T18:13:06Z</dcterms:created>
  <dcterms:modified xsi:type="dcterms:W3CDTF">2018-11-29T19:24:35Z</dcterms:modified>
</cp:coreProperties>
</file>